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Crimson Pro"/>
      <p:regular r:id="rId20"/>
    </p:embeddedFont>
    <p:embeddedFont>
      <p:font typeface="Crimson Pro"/>
      <p:regular r:id="rId21"/>
    </p:embeddedFont>
    <p:embeddedFont>
      <p:font typeface="Crimson Pro"/>
      <p:regular r:id="rId22"/>
    </p:embeddedFont>
    <p:embeddedFont>
      <p:font typeface="Crimson Pro"/>
      <p:regular r:id="rId23"/>
    </p:embeddedFont>
    <p:embeddedFont>
      <p:font typeface="Open Sans"/>
      <p:regular r:id="rId24"/>
    </p:embeddedFont>
    <p:embeddedFont>
      <p:font typeface="Open Sans"/>
      <p:regular r:id="rId25"/>
    </p:embeddedFont>
    <p:embeddedFont>
      <p:font typeface="Open Sans"/>
      <p:regular r:id="rId26"/>
    </p:embeddedFont>
    <p:embeddedFont>
      <p:font typeface="Open Sans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svg"/><Relationship Id="rId3" Type="http://schemas.openxmlformats.org/officeDocument/2006/relationships/image" Target="../media/image-13-3.png"/><Relationship Id="rId4" Type="http://schemas.openxmlformats.org/officeDocument/2006/relationships/image" Target="../media/image-13-4.svg"/><Relationship Id="rId5" Type="http://schemas.openxmlformats.org/officeDocument/2006/relationships/slideLayout" Target="../slideLayouts/slideLayout14.xml"/><Relationship Id="rId6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2740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 Copilot: Natural Language to SQL using Gemini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851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DATS 6312 — Applied Natural Language Processing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George Washington University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Prof. Ning Rui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73928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Shaik Mohammad Mujahid Khalandar • Ayush Meshram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143" y="774502"/>
            <a:ext cx="8970883" cy="682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Ablation Study: Design Choices Impact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64143" y="1893451"/>
            <a:ext cx="13102114" cy="1397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quantify the effect of our design choices, we ran a small ablation study. It compares variants with and without schema awareness, synonym normalization, and safety checks. Schema guidance provides the largest improvement in execution and result quality, while synonyms offer a smaller but consistent boost. Safety checks do not directly change ExecSucc but ensure that all generated queries are valid and bounded.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64143" y="3536394"/>
            <a:ext cx="13102114" cy="3918585"/>
          </a:xfrm>
          <a:prstGeom prst="roundRect">
            <a:avLst>
              <a:gd name="adj" fmla="val 23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1763" y="3544014"/>
            <a:ext cx="13086874" cy="6265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0005" y="3682603"/>
            <a:ext cx="283142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Variant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265533" y="3682603"/>
            <a:ext cx="282761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ExecSucc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37252" y="3682603"/>
            <a:ext cx="282761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ResultAcc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10808970" y="3682603"/>
            <a:ext cx="283142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Notes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771763" y="4170521"/>
            <a:ext cx="13086874" cy="9758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990005" y="4309110"/>
            <a:ext cx="283142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schema, no synonyms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4265533" y="4309110"/>
            <a:ext cx="282761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0.80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7537252" y="4309110"/>
            <a:ext cx="282761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0.62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0808970" y="4309110"/>
            <a:ext cx="2831425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prompting; several queries misaligned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71763" y="5146357"/>
            <a:ext cx="13086874" cy="9758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90005" y="5284946"/>
            <a:ext cx="283142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Schema-aware prompt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4265533" y="5284946"/>
            <a:ext cx="282761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0.90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7537252" y="5284946"/>
            <a:ext cx="282761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0.78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0808970" y="5284946"/>
            <a:ext cx="2831425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Schema guidance improves table/column grounding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71763" y="6122194"/>
            <a:ext cx="13086874" cy="13251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90005" y="6260783"/>
            <a:ext cx="283142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Schema + synonyms (final)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4265533" y="6260783"/>
            <a:ext cx="282761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1.00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7537252" y="6260783"/>
            <a:ext cx="2827615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0.90</a:t>
            </a:r>
            <a:endParaRPr lang="en-US" sz="1700" dirty="0"/>
          </a:p>
        </p:txBody>
      </p:sp>
      <p:sp>
        <p:nvSpPr>
          <p:cNvPr id="24" name="Text 22"/>
          <p:cNvSpPr/>
          <p:nvPr/>
        </p:nvSpPr>
        <p:spPr>
          <a:xfrm>
            <a:off x="10808970" y="6260783"/>
            <a:ext cx="2831425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performance: all queries execute successfully</a:t>
            </a:r>
            <a:endParaRPr lang="en-US" sz="1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5302" y="404932"/>
            <a:ext cx="5634276" cy="460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Error Analysis &amp; System Limitations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15302" y="1233130"/>
            <a:ext cx="2394347" cy="275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Common Failure Patterns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515302" y="1674733"/>
            <a:ext cx="7318296" cy="1408867"/>
          </a:xfrm>
          <a:prstGeom prst="roundRect">
            <a:avLst>
              <a:gd name="adj" fmla="val 4390"/>
            </a:avLst>
          </a:prstGeom>
          <a:solidFill>
            <a:srgbClr val="FFFCFA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677704" y="1837134"/>
            <a:ext cx="2355175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Multi-Step Reasoning Failures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77704" y="2214324"/>
            <a:ext cx="6993493" cy="706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model performs well on simple aggregations, but breaks on queries that need </a:t>
            </a:r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temporal or sequential reasoning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(e.g., “years where fossil share increased every year”), where it fails to encode the monotonic trend correctly.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515302" y="3230761"/>
            <a:ext cx="7318296" cy="1173242"/>
          </a:xfrm>
          <a:prstGeom prst="roundRect">
            <a:avLst>
              <a:gd name="adj" fmla="val 5272"/>
            </a:avLst>
          </a:prstGeom>
          <a:solidFill>
            <a:srgbClr val="FFFCFA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77704" y="3393162"/>
            <a:ext cx="2499241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Single-Table Schema Limitation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77704" y="3770352"/>
            <a:ext cx="699349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current system only supports a </a:t>
            </a:r>
            <a:pPr algn="l" indent="0" marL="0">
              <a:lnSpc>
                <a:spcPts val="1850"/>
              </a:lnSpc>
              <a:buNone/>
            </a:pPr>
            <a:r>
              <a:rPr lang="en-US" sz="115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single table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cannot answer questions that require joins or relationships across multiple tables, which limits how complex the queries can be.</a:t>
            </a:r>
            <a:endParaRPr lang="en-US" sz="11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0311" y="1251585"/>
            <a:ext cx="5922407" cy="5922407"/>
          </a:xfrm>
          <a:prstGeom prst="rect">
            <a:avLst/>
          </a:prstGeom>
        </p:spPr>
      </p:pic>
      <p:sp>
        <p:nvSpPr>
          <p:cNvPr id="11" name="Shape 8"/>
          <p:cNvSpPr/>
          <p:nvPr/>
        </p:nvSpPr>
        <p:spPr>
          <a:xfrm>
            <a:off x="8200311" y="7339608"/>
            <a:ext cx="5922407" cy="1465064"/>
          </a:xfrm>
          <a:prstGeom prst="roundRect">
            <a:avLst>
              <a:gd name="adj" fmla="val 4222"/>
            </a:avLst>
          </a:prstGeom>
          <a:solidFill>
            <a:srgbClr val="E1D4D0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472" y="7562374"/>
            <a:ext cx="184071" cy="14716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8678704" y="7523559"/>
            <a:ext cx="529685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Mitigation Strategies: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Add few-shot examples and better prompt templates for temporal and multi-step reasoning.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8678704" y="8127325"/>
            <a:ext cx="5296853" cy="47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Extend the system to support multi-table schemas and join reasoning in future work.</a:t>
            </a:r>
            <a:endParaRPr lang="en-US" sz="11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015" y="546735"/>
            <a:ext cx="6311503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Summary &amp; Future Directions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4015" y="1245751"/>
            <a:ext cx="2974658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835E54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Achievements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694015" y="1914882"/>
            <a:ext cx="4281964" cy="2109668"/>
          </a:xfrm>
          <a:prstGeom prst="roundRect">
            <a:avLst>
              <a:gd name="adj" fmla="val 394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99874" y="2120741"/>
            <a:ext cx="2756535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Democratized Data Access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899874" y="2549485"/>
            <a:ext cx="3870246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Non-technical users can now query complex energy datasets using natural language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5174218" y="1914882"/>
            <a:ext cx="4281964" cy="2109668"/>
          </a:xfrm>
          <a:prstGeom prst="roundRect">
            <a:avLst>
              <a:gd name="adj" fmla="val 394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80077" y="2120741"/>
            <a:ext cx="3273743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Reliable NL→SQL Performance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5380077" y="2549485"/>
            <a:ext cx="3870246" cy="1269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Achieved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100% execution success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90% result accuracy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on a 50-question benchmark, with about </a:t>
            </a:r>
            <a:pPr algn="l" indent="0" marL="0">
              <a:lnSpc>
                <a:spcPts val="2450"/>
              </a:lnSpc>
              <a:buNone/>
            </a:pPr>
            <a:r>
              <a:rPr lang="en-US" sz="15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0.8s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end-to-end latency per query.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9654421" y="1914882"/>
            <a:ext cx="4281964" cy="2109668"/>
          </a:xfrm>
          <a:prstGeom prst="roundRect">
            <a:avLst>
              <a:gd name="adj" fmla="val 3948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60280" y="2120741"/>
            <a:ext cx="2604968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Production-Ready Safety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9860280" y="2549485"/>
            <a:ext cx="3870246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Read-only query restrictions and validation layers ensure secure deployment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694015" y="4321969"/>
            <a:ext cx="2974658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Lessons Learned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694015" y="4991100"/>
            <a:ext cx="13242369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Explicit schema-aware prompting plus a read-only safety wrapper (forbidden-keyword filter + automatic LIMIT) were essential to keep Gemini from hallucinating columns and to reach 100% execution success and 90% result accuracy on our NL→SQL benchmark.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694015" y="5923121"/>
            <a:ext cx="2974658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Enhancements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694015" y="6592253"/>
            <a:ext cx="1324236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Multi-table JOIN support: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Expand to complex relational schemas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694015" y="6978848"/>
            <a:ext cx="1324236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Multilingual capabilities: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Support non-English natural language inputs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694015" y="7365444"/>
            <a:ext cx="13242369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Query optimization:</a:t>
            </a:r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Performance tuning for large-scale datasets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350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50590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56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Takeaways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46790"/>
            <a:ext cx="63796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natural language to SQL translation system demonstrates the viability of LLM-powered database interfaces, achieving strong performance on standard queries while identifying clear paths for improvement.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4489"/>
            <a:ext cx="637960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democratizing database access, this technology has the potential to transform how organizations leverage their data assets, enabling broader participation in data-driven decision making.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50590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33563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Impact &amp; Applications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3846790"/>
            <a:ext cx="637972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work contributes to the growing field of natural language data interfaces and provides a foundation for future research in semantic query understanding and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2233" y="892373"/>
            <a:ext cx="12238553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Introduction: Bridging Natural Language and Databases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2233" y="2053114"/>
            <a:ext cx="4447342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What is Natural Language to SQL?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2233" y="2646402"/>
            <a:ext cx="7710130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Transforming everyday questions into structured database queries enables non-technical users to extract insights without learning SQL syntax. This democratizes data access across organizations.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2233" y="3842861"/>
            <a:ext cx="3095625" cy="386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Why SQL Copilot?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22233" y="4436150"/>
            <a:ext cx="7710130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business intelligence tools require training and technical expertise. SQL Copilot removes this barrier by interpreting user intent and generating accurate SQL queries instantly.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2233" y="5632609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835E54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Our Contribution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22233" y="6161365"/>
            <a:ext cx="7710130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leverage Google Gemini's advanced language understanding to create an accessible, accurate natural language interface for fossil fuel energy data analysis.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3380" y="2078950"/>
            <a:ext cx="4972288" cy="49722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54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Description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727841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3149322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Dataset Name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35995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fossil_trend_countries — annual fossil-energy share by country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727841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3149322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35995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Country, Year, Fossil Fuel Share (%), Energy Consumption, Carbon Emissions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727841"/>
            <a:ext cx="4196358" cy="2955250"/>
          </a:xfrm>
          <a:prstGeom prst="roundRect">
            <a:avLst>
              <a:gd name="adj" fmla="val 322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96227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5E54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149322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8695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Scale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359950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Multi-year temporal data spanning multiple countries with detailed energy metrics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93824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structured environmental dataset enables complex analytical queries about global energy trends, making it ideal for testing natural language SQL generation capabilities.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2713" y="593646"/>
            <a:ext cx="5460206" cy="67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NLP Model Architecture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2713" y="1351717"/>
            <a:ext cx="7019449" cy="4032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Google Gemini: Advanced Language Understanding</a:t>
            </a:r>
            <a:endParaRPr lang="en-US" sz="2500" dirty="0"/>
          </a:p>
        </p:txBody>
      </p:sp>
      <p:sp>
        <p:nvSpPr>
          <p:cNvPr id="4" name="Shape 2"/>
          <p:cNvSpPr/>
          <p:nvPr/>
        </p:nvSpPr>
        <p:spPr>
          <a:xfrm>
            <a:off x="1075253" y="2615089"/>
            <a:ext cx="6132314" cy="215027"/>
          </a:xfrm>
          <a:prstGeom prst="roundRect">
            <a:avLst>
              <a:gd name="adj" fmla="val 4201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2713" y="2400002"/>
            <a:ext cx="645200" cy="645200"/>
          </a:xfrm>
          <a:prstGeom prst="roundRect">
            <a:avLst>
              <a:gd name="adj" fmla="val 7086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14043" y="2561332"/>
            <a:ext cx="322540" cy="32254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7740" y="3260288"/>
            <a:ext cx="2725579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Natural Language Input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967740" y="3725227"/>
            <a:ext cx="6024920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passes question in plain English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745254" y="2292548"/>
            <a:ext cx="6132314" cy="215027"/>
          </a:xfrm>
          <a:prstGeom prst="roundRect">
            <a:avLst>
              <a:gd name="adj" fmla="val 4201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22713" y="2077462"/>
            <a:ext cx="645200" cy="645200"/>
          </a:xfrm>
          <a:prstGeom prst="roundRect">
            <a:avLst>
              <a:gd name="adj" fmla="val 7086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4043" y="2238792"/>
            <a:ext cx="322540" cy="32254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7740" y="2937748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Gemini Processing</a:t>
            </a:r>
            <a:endParaRPr lang="en-US" sz="2100" dirty="0"/>
          </a:p>
        </p:txBody>
      </p:sp>
      <p:sp>
        <p:nvSpPr>
          <p:cNvPr id="13" name="Text 9"/>
          <p:cNvSpPr/>
          <p:nvPr/>
        </p:nvSpPr>
        <p:spPr>
          <a:xfrm>
            <a:off x="7637740" y="3402687"/>
            <a:ext cx="6024920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LLM translates to SQL with schema context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1075253" y="5036820"/>
            <a:ext cx="6132314" cy="215027"/>
          </a:xfrm>
          <a:prstGeom prst="roundRect">
            <a:avLst>
              <a:gd name="adj" fmla="val 4201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52713" y="4821734"/>
            <a:ext cx="645200" cy="645200"/>
          </a:xfrm>
          <a:prstGeom prst="roundRect">
            <a:avLst>
              <a:gd name="adj" fmla="val 7086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4043" y="4983063"/>
            <a:ext cx="322540" cy="32254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67740" y="5682020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Query Execution</a:t>
            </a:r>
            <a:endParaRPr lang="en-US" sz="2100" dirty="0"/>
          </a:p>
        </p:txBody>
      </p:sp>
      <p:sp>
        <p:nvSpPr>
          <p:cNvPr id="18" name="Text 13"/>
          <p:cNvSpPr/>
          <p:nvPr/>
        </p:nvSpPr>
        <p:spPr>
          <a:xfrm>
            <a:off x="967740" y="6146959"/>
            <a:ext cx="6024920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SQLite processes the generated query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745254" y="4714280"/>
            <a:ext cx="6132314" cy="215027"/>
          </a:xfrm>
          <a:prstGeom prst="roundRect">
            <a:avLst>
              <a:gd name="adj" fmla="val 4201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22713" y="4499193"/>
            <a:ext cx="645200" cy="645200"/>
          </a:xfrm>
          <a:prstGeom prst="roundRect">
            <a:avLst>
              <a:gd name="adj" fmla="val 7086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84043" y="4660523"/>
            <a:ext cx="322540" cy="32254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7740" y="5359479"/>
            <a:ext cx="2688431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Results Display</a:t>
            </a:r>
            <a:endParaRPr lang="en-US" sz="2100" dirty="0"/>
          </a:p>
        </p:txBody>
      </p:sp>
      <p:sp>
        <p:nvSpPr>
          <p:cNvPr id="23" name="Text 17"/>
          <p:cNvSpPr/>
          <p:nvPr/>
        </p:nvSpPr>
        <p:spPr>
          <a:xfrm>
            <a:off x="7637740" y="5824418"/>
            <a:ext cx="6024920" cy="343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Structured output with visualizations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752713" y="6947892"/>
            <a:ext cx="13124974" cy="687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maintains schema awareness throughout the pipeline, ensuring generated queries are valid and semantically aligned with the underlying database structure.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2557" y="355640"/>
            <a:ext cx="3588425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System Interface in Action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52557" y="811530"/>
            <a:ext cx="1616631" cy="202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How It Looks</a:t>
            </a:r>
            <a:endParaRPr lang="en-US" sz="12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557" y="1207532"/>
            <a:ext cx="12294870" cy="710017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2557" y="8453199"/>
            <a:ext cx="13725287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52557" y="8805505"/>
            <a:ext cx="13725287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452557" y="9157811"/>
            <a:ext cx="13725287" cy="206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7063" y="541972"/>
            <a:ext cx="8062674" cy="965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Experimental Setup: Streamlit Application Workflow</a:t>
            </a:r>
            <a:endParaRPr lang="en-US" sz="3000" dirty="0"/>
          </a:p>
        </p:txBody>
      </p:sp>
      <p:sp>
        <p:nvSpPr>
          <p:cNvPr id="4" name="Text 1"/>
          <p:cNvSpPr/>
          <p:nvPr/>
        </p:nvSpPr>
        <p:spPr>
          <a:xfrm>
            <a:off x="6027063" y="1739265"/>
            <a:ext cx="1544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027063" y="1978819"/>
            <a:ext cx="806267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6027063" y="2101691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 Upload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027063" y="2435662"/>
            <a:ext cx="806267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Users upload CSV files containing fossil fuel energy data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027063" y="2953107"/>
            <a:ext cx="1544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6027063" y="3192661"/>
            <a:ext cx="806267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6027063" y="3315533"/>
            <a:ext cx="2001322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Natural Language Query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027063" y="3649504"/>
            <a:ext cx="806267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Enter questions in plain English about the dataset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027063" y="4166949"/>
            <a:ext cx="1544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6027063" y="4406503"/>
            <a:ext cx="806267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6027063" y="4529376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 Execution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027063" y="4863346"/>
            <a:ext cx="806267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 generates and executes validated SELECT queries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027063" y="5380792"/>
            <a:ext cx="154424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027063" y="5620345"/>
            <a:ext cx="806267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8" name="Text 15"/>
          <p:cNvSpPr/>
          <p:nvPr/>
        </p:nvSpPr>
        <p:spPr>
          <a:xfrm>
            <a:off x="6027063" y="5743218"/>
            <a:ext cx="1931075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Visual Results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027063" y="6077188"/>
            <a:ext cx="8062674" cy="247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tables and charts display query results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6027063" y="6671905"/>
            <a:ext cx="2420898" cy="2895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835E54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Evaluation Methodology</a:t>
            </a:r>
            <a:endParaRPr lang="en-US" sz="1800" dirty="0"/>
          </a:p>
        </p:txBody>
      </p:sp>
      <p:sp>
        <p:nvSpPr>
          <p:cNvPr id="21" name="Text 18"/>
          <p:cNvSpPr/>
          <p:nvPr/>
        </p:nvSpPr>
        <p:spPr>
          <a:xfrm>
            <a:off x="6027063" y="7193161"/>
            <a:ext cx="8062674" cy="4943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Query correctness assessed using Execution Success (does the SQL run) and Result-Set Accuracy (do the results match the ground-truth output), rather than exact string-level SQL matching.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404" y="442674"/>
            <a:ext cx="5466636" cy="503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Streamlit Application Workflow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3404" y="1010007"/>
            <a:ext cx="2998946" cy="301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Complete Running Setup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63404" y="1553289"/>
            <a:ext cx="13503593" cy="5150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screenshot demonstrates the complete end-to-end workflow of the SQL Copilot application, showing all key components in action: dataset upload, schema integration, natural language query input, SQL generation, and interactive results display.</a:t>
            </a:r>
            <a:endParaRPr lang="en-US" sz="12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404" y="2249448"/>
            <a:ext cx="13503593" cy="672965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4579" y="349329"/>
            <a:ext cx="468082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Prompt Design &amp; Safety Guardrails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444579" y="1063585"/>
            <a:ext cx="190547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Model Configuration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444579" y="1444585"/>
            <a:ext cx="6715720" cy="1146453"/>
          </a:xfrm>
          <a:prstGeom prst="roundRect">
            <a:avLst>
              <a:gd name="adj" fmla="val 6381"/>
            </a:avLst>
          </a:prstGeom>
          <a:solidFill>
            <a:srgbClr val="FFFCFA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29339" y="1444585"/>
            <a:ext cx="60960" cy="1146453"/>
          </a:xfrm>
          <a:prstGeom prst="roundRect">
            <a:avLst>
              <a:gd name="adj" fmla="val 87525"/>
            </a:avLst>
          </a:prstGeom>
          <a:solidFill>
            <a:srgbClr val="835E54"/>
          </a:solidFill>
          <a:ln/>
        </p:spPr>
      </p:sp>
      <p:sp>
        <p:nvSpPr>
          <p:cNvPr id="6" name="Text 4"/>
          <p:cNvSpPr/>
          <p:nvPr/>
        </p:nvSpPr>
        <p:spPr>
          <a:xfrm>
            <a:off x="632460" y="1586746"/>
            <a:ext cx="1686639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Fixed LLM Configuration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822960" y="1928098"/>
            <a:ext cx="6195179" cy="406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treat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Gemini 2.5 Flash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as a frozen API model – there is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fine-tuning or training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which avoids overfitting to our small NL→SQL benchmark and keeps behavior stable across datasets.</a:t>
            </a:r>
            <a:endParaRPr lang="en-US" sz="1000" dirty="0"/>
          </a:p>
        </p:txBody>
      </p:sp>
      <p:sp>
        <p:nvSpPr>
          <p:cNvPr id="8" name="Shape 6"/>
          <p:cNvSpPr/>
          <p:nvPr/>
        </p:nvSpPr>
        <p:spPr>
          <a:xfrm>
            <a:off x="632460" y="1928098"/>
            <a:ext cx="15240" cy="406479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9" name="Shape 7"/>
          <p:cNvSpPr/>
          <p:nvPr/>
        </p:nvSpPr>
        <p:spPr>
          <a:xfrm>
            <a:off x="444579" y="2717959"/>
            <a:ext cx="6715720" cy="1349692"/>
          </a:xfrm>
          <a:prstGeom prst="roundRect">
            <a:avLst>
              <a:gd name="adj" fmla="val 5420"/>
            </a:avLst>
          </a:prstGeom>
          <a:solidFill>
            <a:srgbClr val="FFFCFA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429339" y="2717959"/>
            <a:ext cx="60960" cy="1349692"/>
          </a:xfrm>
          <a:prstGeom prst="roundRect">
            <a:avLst>
              <a:gd name="adj" fmla="val 87525"/>
            </a:avLst>
          </a:prstGeom>
          <a:solidFill>
            <a:srgbClr val="835E54"/>
          </a:solidFill>
          <a:ln/>
        </p:spPr>
      </p:sp>
      <p:sp>
        <p:nvSpPr>
          <p:cNvPr id="11" name="Text 9"/>
          <p:cNvSpPr/>
          <p:nvPr/>
        </p:nvSpPr>
        <p:spPr>
          <a:xfrm>
            <a:off x="632460" y="2860119"/>
            <a:ext cx="1830705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Schema-Guided Prompting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822960" y="3201472"/>
            <a:ext cx="6195179" cy="60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Before each query, the backend calls SQLite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PRAGMA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commands to extract the table and column names. This schema string is injected into the Gemini prompt so generated SQL is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grounded in the actual table structure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instead of hallucinated columns.</a:t>
            </a:r>
            <a:endParaRPr lang="en-US" sz="1000" dirty="0"/>
          </a:p>
        </p:txBody>
      </p:sp>
      <p:sp>
        <p:nvSpPr>
          <p:cNvPr id="13" name="Shape 11"/>
          <p:cNvSpPr/>
          <p:nvPr/>
        </p:nvSpPr>
        <p:spPr>
          <a:xfrm>
            <a:off x="632460" y="3201472"/>
            <a:ext cx="15240" cy="609719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4" name="Shape 12"/>
          <p:cNvSpPr/>
          <p:nvPr/>
        </p:nvSpPr>
        <p:spPr>
          <a:xfrm>
            <a:off x="444579" y="4194572"/>
            <a:ext cx="6715720" cy="1349692"/>
          </a:xfrm>
          <a:prstGeom prst="roundRect">
            <a:avLst>
              <a:gd name="adj" fmla="val 5420"/>
            </a:avLst>
          </a:prstGeom>
          <a:solidFill>
            <a:srgbClr val="FFFCFA"/>
          </a:solidFill>
          <a:ln w="15240">
            <a:solidFill>
              <a:srgbClr val="D1C8C6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429339" y="4194572"/>
            <a:ext cx="60960" cy="1349692"/>
          </a:xfrm>
          <a:prstGeom prst="roundRect">
            <a:avLst>
              <a:gd name="adj" fmla="val 87525"/>
            </a:avLst>
          </a:prstGeom>
          <a:solidFill>
            <a:srgbClr val="835E54"/>
          </a:solidFill>
          <a:ln/>
        </p:spPr>
      </p:sp>
      <p:sp>
        <p:nvSpPr>
          <p:cNvPr id="16" name="Text 14"/>
          <p:cNvSpPr/>
          <p:nvPr/>
        </p:nvSpPr>
        <p:spPr>
          <a:xfrm>
            <a:off x="632460" y="4336733"/>
            <a:ext cx="1645444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Synonym Normalization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822960" y="4678085"/>
            <a:ext cx="6195179" cy="60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lightweight synonym map rewrites user phrases (e.g., </a:t>
            </a:r>
            <a:pPr algn="l" indent="0" marL="0">
              <a:lnSpc>
                <a:spcPts val="1600"/>
              </a:lnSpc>
              <a:buNone/>
            </a:pPr>
            <a:r>
              <a:rPr lang="en-US" sz="100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“emissions”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→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co2_emissions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 before prompting. This reduces ambiguity and helps the model consistently map natural-language terms to the correct columns.</a:t>
            </a:r>
            <a:endParaRPr lang="en-US" sz="1000" dirty="0"/>
          </a:p>
        </p:txBody>
      </p:sp>
      <p:sp>
        <p:nvSpPr>
          <p:cNvPr id="18" name="Shape 16"/>
          <p:cNvSpPr/>
          <p:nvPr/>
        </p:nvSpPr>
        <p:spPr>
          <a:xfrm>
            <a:off x="632460" y="4678085"/>
            <a:ext cx="15240" cy="609719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9" name="Text 17"/>
          <p:cNvSpPr/>
          <p:nvPr/>
        </p:nvSpPr>
        <p:spPr>
          <a:xfrm>
            <a:off x="7477720" y="1063585"/>
            <a:ext cx="1905476" cy="238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Validation Layer</a:t>
            </a:r>
            <a:endParaRPr lang="en-US" sz="15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7720" y="1444585"/>
            <a:ext cx="6715720" cy="6715720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477720" y="8303181"/>
            <a:ext cx="6715720" cy="60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Static Safety Filter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Regex-based guard that blocks any SQL containing forbidden keywords (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DROP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highlight>
                  <a:srgbClr val="F2EF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etc.) before it ever reaches SQLite.</a:t>
            </a:r>
            <a:endParaRPr lang="en-US" sz="1000" dirty="0"/>
          </a:p>
        </p:txBody>
      </p:sp>
      <p:sp>
        <p:nvSpPr>
          <p:cNvPr id="22" name="Text 19"/>
          <p:cNvSpPr/>
          <p:nvPr/>
        </p:nvSpPr>
        <p:spPr>
          <a:xfrm>
            <a:off x="7477720" y="8957310"/>
            <a:ext cx="6715720" cy="609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Execution Validation (ExecSucc)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query is counted as successful only if it runs on SQLite without errors; this Execution Success rate is one of our main evaluation metrics.</a:t>
            </a:r>
            <a:endParaRPr lang="en-US" sz="1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7457"/>
            <a:ext cx="7239714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Results &amp; Performance Metrics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773073" y="173926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100%</a:t>
            </a:r>
            <a:endParaRPr lang="en-US" sz="5700" dirty="0"/>
          </a:p>
        </p:txBody>
      </p:sp>
      <p:sp>
        <p:nvSpPr>
          <p:cNvPr id="5" name="Text 2"/>
          <p:cNvSpPr/>
          <p:nvPr/>
        </p:nvSpPr>
        <p:spPr>
          <a:xfrm>
            <a:off x="773073" y="2744152"/>
            <a:ext cx="2348508" cy="690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Execution Success Rate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773073" y="3566755"/>
            <a:ext cx="23485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Queries executed without errors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3397687" y="173926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90%</a:t>
            </a:r>
            <a:endParaRPr lang="en-US" sz="5700" dirty="0"/>
          </a:p>
        </p:txBody>
      </p:sp>
      <p:sp>
        <p:nvSpPr>
          <p:cNvPr id="8" name="Text 5"/>
          <p:cNvSpPr/>
          <p:nvPr/>
        </p:nvSpPr>
        <p:spPr>
          <a:xfrm>
            <a:off x="3397687" y="2744152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 Accuracy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3397687" y="3221712"/>
            <a:ext cx="23485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Semantic match with ground truth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6022300" y="1739265"/>
            <a:ext cx="2348508" cy="728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700"/>
              </a:lnSpc>
              <a:buNone/>
            </a:pPr>
            <a:r>
              <a:rPr lang="en-US" sz="57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0.82s</a:t>
            </a:r>
            <a:endParaRPr lang="en-US" sz="5700" dirty="0"/>
          </a:p>
        </p:txBody>
      </p:sp>
      <p:sp>
        <p:nvSpPr>
          <p:cNvPr id="11" name="Text 8"/>
          <p:cNvSpPr/>
          <p:nvPr/>
        </p:nvSpPr>
        <p:spPr>
          <a:xfrm>
            <a:off x="6022300" y="2744152"/>
            <a:ext cx="234850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Average Latency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022300" y="3221712"/>
            <a:ext cx="2348508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End-to-end query generation time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73073" y="4604742"/>
            <a:ext cx="3313390" cy="414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835E54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Insights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773073" y="5350073"/>
            <a:ext cx="75978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accuracy on temporal queries: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Year-based filtering and aggregations perform exceptionally well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73073" y="6134100"/>
            <a:ext cx="75978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country-specific analysis: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Geographic queries demonstrate robust semantic understanding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773073" y="6918127"/>
            <a:ext cx="7597854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Complex aggregations: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Successfully handles AVG, SUM, MAX calculations with appropriate GROUP BY clauses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2025-12-04T02:14:36Z</dcterms:created>
  <dcterms:modified xsi:type="dcterms:W3CDTF">2025-12-04T02:14:36Z</dcterms:modified>
</cp:coreProperties>
</file>